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3" r:id="rId2"/>
    <p:sldId id="287" r:id="rId3"/>
    <p:sldId id="298" r:id="rId4"/>
    <p:sldId id="302" r:id="rId5"/>
    <p:sldId id="300" r:id="rId6"/>
    <p:sldId id="303" r:id="rId7"/>
    <p:sldId id="299" r:id="rId8"/>
    <p:sldId id="292" r:id="rId9"/>
    <p:sldId id="304" r:id="rId10"/>
    <p:sldId id="269" r:id="rId11"/>
    <p:sldId id="305" r:id="rId12"/>
    <p:sldId id="301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658" autoAdjust="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EF6A4-DD14-4A12-A2D4-B319FC04D591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187AE-9E2B-4863-A5D6-26063DA57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6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Tubes were installed so </a:t>
            </a:r>
            <a:r>
              <a:rPr lang="en-US" dirty="0" err="1"/>
              <a:t>approx</a:t>
            </a:r>
            <a:r>
              <a:rPr lang="en-US" dirty="0"/>
              <a:t> 15-cm remained aboveground. So total length BG = 76.44-cm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187AE-9E2B-4863-A5D6-26063DA573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3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is tube 12, a </a:t>
            </a:r>
            <a:r>
              <a:rPr lang="en-US" dirty="0" err="1"/>
              <a:t>bahia</a:t>
            </a:r>
            <a:r>
              <a:rPr lang="en-US" dirty="0"/>
              <a:t> cut treatment</a:t>
            </a:r>
          </a:p>
          <a:p>
            <a:r>
              <a:rPr lang="en-US" dirty="0"/>
              <a:t>Bottom is tube 14, mixed combo treatment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187AE-9E2B-4863-A5D6-26063DA573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12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187AE-9E2B-4863-A5D6-26063DA573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79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pattern with depth-less turnover at deeper depths?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187AE-9E2B-4863-A5D6-26063DA573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33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1CEC5-1D0D-48CB-9853-E09D1FAEC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76711-9B36-4ADF-96B1-FBB7F7B88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6ED1A-7EC7-4FE3-934C-381D2EC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BD6B5-FB3B-408B-B580-D5C96F73C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22339-EA94-4594-A756-0A42A85ED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03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CF54D-0C71-4928-B794-692F26ACE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15B1C-D76A-43C1-B164-5A40165EF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87A3D-AF4E-45AD-9D27-1DD2A7D2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568F7-E193-4C32-9A84-698E4BCFA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74491-8B51-42EF-9F69-4078AF463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5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C19B6E-BE99-4E5E-8135-B4FAC9017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E558F-86DB-466B-873C-224FCEA87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0B3C8-5541-45C7-A38B-DC016D457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8DCA0-8D23-4FA5-ACEA-29AB86B5C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1560F-E061-4CFE-A898-9B522E38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57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7161E-3694-493F-AC5A-1E328508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ED279-5717-41B6-A491-49365CD85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B4DFF-8B22-499A-B583-FBC88988E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C98A9-993A-4BF0-BF02-3BAA15F2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A260F-FD15-49E0-981A-EB63C3D7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4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56FE-A56D-42A9-B649-552F2B1BD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2234F-1AF3-4F4C-B71F-AC4F4924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2470D-6571-416E-9985-6DBE3AA1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6AE46-AB34-4F09-B0B1-2B35036F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F8151-C248-4519-A0EE-D5043AEDC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96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2D80-39D4-4B8D-8363-6EECFF128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4ED76-1273-473F-B83A-736D546FFA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25104-EA31-4BDC-B4EE-AA7F98C93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BFD5C-CA29-4264-8367-CBD1A0E2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DF16F-42FF-4318-A3BE-678D20ED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A4D8E-5BC4-4E3E-9E32-910948BF7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84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3E4D1-363E-4CA7-B496-80BB60F7C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33BD9-AC08-41B5-968C-5FDC30CC7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61A3AB-8E25-4F6C-A869-B67424CA5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6EB36-554D-45B0-9DD4-5F1763B60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35C73D-3106-4B1B-9D3B-AFC1CA297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31E22-401F-412B-A3A1-98457D6B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C1ACC7-6A43-4496-95A1-030372BC5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1F8A2D-3372-408C-819B-70A198E5F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11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F754-40F8-4CB7-A88D-F0A8777FD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620139-FC2B-45C6-861F-0443E4EAB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64E74-69E9-47C3-AC49-0B35BD55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88E494-469C-4C96-9ED2-20B26AB87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5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E0384C-91F5-449A-B2B5-0ABD4A9C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8A226-CB23-4A7A-8730-09C0E6898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0516E-6153-4D35-BECB-7799CA44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25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3D07-DA19-40DD-A75E-7770F31D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79E20-5384-4763-9833-94A9F7B82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0845F-0A04-4121-BECC-D8C1801B4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9D2C2-E1E4-4C70-9540-B7D36EB02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5D85F-8DD4-4573-8646-52C434AD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7AB38-C352-4E2C-9219-0FE44548B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230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FDD5-79BA-4FD4-89F5-882A48465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4267EE-68DD-4C41-B404-FB39876CDF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3D674C-C05A-4E9A-9769-1BA6C1735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E6F0B-6102-4715-B2EC-2AAEA625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8F7C3-9D38-4B4E-B6CA-ACB48F1D7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96CB9-5AB2-414A-92A2-61B58641D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1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48984E-6449-4F15-AFDC-54358D080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B6EF0-32C9-4D71-B033-8D9CC4A1F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5361C-4A91-49D2-BDE9-3B5FEDC404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F076-F165-4FB2-B383-EFAF77E0D15D}" type="datetimeFigureOut">
              <a:rPr lang="en-US" smtClean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357A3-76A0-4775-87F1-790442D0E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66679-7B9E-4555-95D4-8695B2A9B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0D9A7-BD67-41A2-9BEA-641F281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1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BD52A19-D668-428A-8EFE-0D7A95D6A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618" y="1003588"/>
            <a:ext cx="11150599" cy="499081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Estimate trends in root-rhizome production within a perennial grassland in relation to: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Seasonality</a:t>
            </a:r>
          </a:p>
          <a:p>
            <a:pPr lvl="1"/>
            <a:r>
              <a:rPr lang="en-US" dirty="0"/>
              <a:t>Spatial variation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Additional effects of:</a:t>
            </a:r>
          </a:p>
          <a:p>
            <a:pPr lvl="1"/>
            <a:r>
              <a:rPr lang="en-US" dirty="0"/>
              <a:t>Vegetation composition</a:t>
            </a:r>
          </a:p>
          <a:p>
            <a:pPr lvl="1"/>
            <a:r>
              <a:rPr lang="en-US" dirty="0"/>
              <a:t>Simulated grazing</a:t>
            </a:r>
          </a:p>
          <a:p>
            <a:endParaRPr lang="en-US" dirty="0"/>
          </a:p>
        </p:txBody>
      </p:sp>
      <p:pic>
        <p:nvPicPr>
          <p:cNvPr id="7" name="Picture 6" descr="A large green field with trees in the background&#10;&#10;Description automatically generated">
            <a:extLst>
              <a:ext uri="{FF2B5EF4-FFF2-40B4-BE49-F238E27FC236}">
                <a16:creationId xmlns:a16="http://schemas.microsoft.com/office/drawing/2014/main" id="{6D780CED-3F80-4EDD-9A7E-BCC04E4A5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650" y="1828799"/>
            <a:ext cx="6863645" cy="38608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0E1397-BF17-46C0-9D79-3122A5029149}"/>
              </a:ext>
            </a:extLst>
          </p:cNvPr>
          <p:cNvSpPr txBox="1"/>
          <p:nvPr/>
        </p:nvSpPr>
        <p:spPr>
          <a:xfrm>
            <a:off x="7043314" y="5876196"/>
            <a:ext cx="2439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Beef Unit, Gainesville FL</a:t>
            </a:r>
          </a:p>
        </p:txBody>
      </p:sp>
    </p:spTree>
    <p:extLst>
      <p:ext uri="{BB962C8B-B14F-4D97-AF65-F5344CB8AC3E}">
        <p14:creationId xmlns:p14="http://schemas.microsoft.com/office/powerpoint/2010/main" val="1405329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06F0132-7AC8-42D2-A078-A73BD5527F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20" y="929356"/>
            <a:ext cx="11652480" cy="59286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F0415C-8B89-4E80-9C0A-EC2AC6DECAEC}"/>
              </a:ext>
            </a:extLst>
          </p:cNvPr>
          <p:cNvSpPr txBox="1"/>
          <p:nvPr/>
        </p:nvSpPr>
        <p:spPr>
          <a:xfrm>
            <a:off x="0" y="7819"/>
            <a:ext cx="2342821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Total Root Length 2019</a:t>
            </a:r>
          </a:p>
        </p:txBody>
      </p:sp>
    </p:spTree>
    <p:extLst>
      <p:ext uri="{BB962C8B-B14F-4D97-AF65-F5344CB8AC3E}">
        <p14:creationId xmlns:p14="http://schemas.microsoft.com/office/powerpoint/2010/main" val="1645744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3FE47-6480-4812-891B-D7B2425FD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WinRhizo</a:t>
            </a:r>
            <a:r>
              <a:rPr lang="en-US" dirty="0"/>
              <a:t> Tron Data (Roots)</a:t>
            </a:r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67AB35A7-E170-4190-9446-495B73A4FA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28" y="3832592"/>
            <a:ext cx="11350144" cy="266028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24379-B4A1-45AB-BD80-38D98A699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9919" y="1368425"/>
            <a:ext cx="11176518" cy="2382481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/>
              <a:t>For each named root</a:t>
            </a:r>
          </a:p>
          <a:p>
            <a:pPr lvl="2"/>
            <a:r>
              <a:rPr lang="en-US" dirty="0"/>
              <a:t>Birth session </a:t>
            </a:r>
          </a:p>
          <a:p>
            <a:pPr lvl="2"/>
            <a:r>
              <a:rPr lang="en-US" dirty="0"/>
              <a:t>Death session</a:t>
            </a:r>
          </a:p>
          <a:p>
            <a:pPr lvl="2"/>
            <a:r>
              <a:rPr lang="en-US" dirty="0"/>
              <a:t>Length (mm)</a:t>
            </a:r>
          </a:p>
          <a:p>
            <a:pPr lvl="2"/>
            <a:r>
              <a:rPr lang="en-US" dirty="0"/>
              <a:t>Average diameter (mm/10)</a:t>
            </a:r>
          </a:p>
          <a:p>
            <a:pPr lvl="2"/>
            <a:r>
              <a:rPr lang="en-US" dirty="0"/>
              <a:t>Volume (mm3)</a:t>
            </a:r>
          </a:p>
          <a:p>
            <a:pPr lvl="2"/>
            <a:r>
              <a:rPr lang="en-US" dirty="0"/>
              <a:t>Tip diameter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51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C8F28-753A-4DB2-8481-381297AA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0646D-B252-4D21-829C-F425F6329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Gone roots</a:t>
            </a:r>
          </a:p>
          <a:p>
            <a:r>
              <a:rPr lang="en-US" dirty="0"/>
              <a:t>Roots marked dead then found alive in successive months</a:t>
            </a:r>
          </a:p>
          <a:p>
            <a:r>
              <a:rPr lang="en-US" dirty="0"/>
              <a:t>Roots partially marked dead/gone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69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55B2A-D49B-422E-84F7-9A779E779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2020 Data collection (March– November)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2120-3525-48FC-9691-15B001005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403" y="1438634"/>
            <a:ext cx="10879469" cy="505424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Monthly</a:t>
            </a:r>
          </a:p>
          <a:p>
            <a:pPr lvl="1"/>
            <a:r>
              <a:rPr lang="en-US" dirty="0"/>
              <a:t>Above-ground biomass of clipped vegetation-Forage Production</a:t>
            </a:r>
          </a:p>
          <a:p>
            <a:pPr lvl="1"/>
            <a:r>
              <a:rPr lang="en-US" dirty="0"/>
              <a:t>Rhizotron images-root production/turnover </a:t>
            </a:r>
          </a:p>
          <a:p>
            <a:r>
              <a:rPr lang="en-US" dirty="0"/>
              <a:t>November only</a:t>
            </a:r>
          </a:p>
          <a:p>
            <a:pPr lvl="1"/>
            <a:r>
              <a:rPr lang="en-US" dirty="0"/>
              <a:t>Subsample (0.25-m2) of total AG biomass (ground to 7.5-cm) and surface litter -ANPP</a:t>
            </a:r>
          </a:p>
          <a:p>
            <a:r>
              <a:rPr lang="en-US" dirty="0"/>
              <a:t>Weekly</a:t>
            </a:r>
          </a:p>
          <a:p>
            <a:pPr lvl="1"/>
            <a:r>
              <a:rPr lang="en-US" dirty="0"/>
              <a:t>Soil temperature</a:t>
            </a:r>
          </a:p>
          <a:p>
            <a:pPr lvl="1"/>
            <a:r>
              <a:rPr lang="en-US" dirty="0"/>
              <a:t>Soil VWC</a:t>
            </a:r>
          </a:p>
          <a:p>
            <a:r>
              <a:rPr lang="en-US" dirty="0"/>
              <a:t>Hourly</a:t>
            </a:r>
          </a:p>
          <a:p>
            <a:pPr lvl="1"/>
            <a:r>
              <a:rPr lang="en-US" dirty="0"/>
              <a:t>Rainfall</a:t>
            </a:r>
          </a:p>
          <a:p>
            <a:r>
              <a:rPr lang="en-US" dirty="0"/>
              <a:t>Additional data by Hannah Rusch, Hunter Smith</a:t>
            </a:r>
          </a:p>
          <a:p>
            <a:pPr lvl="1"/>
            <a:r>
              <a:rPr lang="en-US" dirty="0"/>
              <a:t>Tiller counts </a:t>
            </a:r>
          </a:p>
          <a:p>
            <a:pPr lvl="1"/>
            <a:r>
              <a:rPr lang="en-US" dirty="0"/>
              <a:t>Percent cover estimates by vegetation class</a:t>
            </a:r>
          </a:p>
          <a:p>
            <a:pPr lvl="1"/>
            <a:r>
              <a:rPr lang="en-US" dirty="0"/>
              <a:t>LAI</a:t>
            </a:r>
          </a:p>
          <a:p>
            <a:pPr lvl="1"/>
            <a:r>
              <a:rPr lang="en-US" dirty="0"/>
              <a:t>TRIME</a:t>
            </a:r>
          </a:p>
          <a:p>
            <a:pPr lvl="1"/>
            <a:r>
              <a:rPr lang="en-US" dirty="0"/>
              <a:t>Drone Imagery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96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BB99A0D-5A38-4106-8167-72978932D0A4}"/>
              </a:ext>
            </a:extLst>
          </p:cNvPr>
          <p:cNvSpPr/>
          <p:nvPr/>
        </p:nvSpPr>
        <p:spPr>
          <a:xfrm>
            <a:off x="2416706" y="1782618"/>
            <a:ext cx="632749" cy="3509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D8455-720D-422D-A541-0CCE9A102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386069" cy="798657"/>
          </a:xfrm>
        </p:spPr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FFA25E-7A3A-4F71-B619-27CAD4C022C4}"/>
              </a:ext>
            </a:extLst>
          </p:cNvPr>
          <p:cNvSpPr/>
          <p:nvPr/>
        </p:nvSpPr>
        <p:spPr>
          <a:xfrm>
            <a:off x="7919568" y="261257"/>
            <a:ext cx="4010298" cy="633548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01FE64D-63C4-4B47-8B57-18480E513A7A}"/>
              </a:ext>
            </a:extLst>
          </p:cNvPr>
          <p:cNvSpPr/>
          <p:nvPr/>
        </p:nvSpPr>
        <p:spPr>
          <a:xfrm>
            <a:off x="7936057" y="5136074"/>
            <a:ext cx="1988660" cy="14606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45FFA59F-9D02-4CCD-9BBF-A2FECC242AA4}"/>
              </a:ext>
            </a:extLst>
          </p:cNvPr>
          <p:cNvSpPr/>
          <p:nvPr/>
        </p:nvSpPr>
        <p:spPr>
          <a:xfrm>
            <a:off x="9906284" y="3492252"/>
            <a:ext cx="2011855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5334816-8530-4D6D-9947-AFC8C9BE26F6}"/>
              </a:ext>
            </a:extLst>
          </p:cNvPr>
          <p:cNvSpPr/>
          <p:nvPr/>
        </p:nvSpPr>
        <p:spPr>
          <a:xfrm>
            <a:off x="9911653" y="1894219"/>
            <a:ext cx="2011855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8B42D5E-DC32-424A-AEE1-A86029FA4CEB}"/>
              </a:ext>
            </a:extLst>
          </p:cNvPr>
          <p:cNvSpPr/>
          <p:nvPr/>
        </p:nvSpPr>
        <p:spPr>
          <a:xfrm>
            <a:off x="7938772" y="261257"/>
            <a:ext cx="1947319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AED519-3D7A-42F2-8FD3-4967D9D6FB12}"/>
              </a:ext>
            </a:extLst>
          </p:cNvPr>
          <p:cNvCxnSpPr/>
          <p:nvPr/>
        </p:nvCxnSpPr>
        <p:spPr>
          <a:xfrm>
            <a:off x="7894006" y="1877728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F84E999-F902-436A-8223-7D3407FED072}"/>
              </a:ext>
            </a:extLst>
          </p:cNvPr>
          <p:cNvCxnSpPr/>
          <p:nvPr/>
        </p:nvCxnSpPr>
        <p:spPr>
          <a:xfrm>
            <a:off x="7894006" y="3460511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D20020-32D4-4584-8A85-A6AA2F62B4A9}"/>
              </a:ext>
            </a:extLst>
          </p:cNvPr>
          <p:cNvCxnSpPr/>
          <p:nvPr/>
        </p:nvCxnSpPr>
        <p:spPr>
          <a:xfrm>
            <a:off x="7894006" y="5121670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C2E95-63CF-4E60-8C1A-202515E4BE13}"/>
              </a:ext>
            </a:extLst>
          </p:cNvPr>
          <p:cNvCxnSpPr/>
          <p:nvPr/>
        </p:nvCxnSpPr>
        <p:spPr>
          <a:xfrm>
            <a:off x="9886092" y="270996"/>
            <a:ext cx="13063" cy="63354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22DE23D-D16E-42E9-950B-656E65615DBD}"/>
              </a:ext>
            </a:extLst>
          </p:cNvPr>
          <p:cNvSpPr txBox="1"/>
          <p:nvPr/>
        </p:nvSpPr>
        <p:spPr>
          <a:xfrm>
            <a:off x="8092931" y="441703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8805C4-DB24-46EC-97EB-1646D2FE5C43}"/>
              </a:ext>
            </a:extLst>
          </p:cNvPr>
          <p:cNvSpPr txBox="1"/>
          <p:nvPr/>
        </p:nvSpPr>
        <p:spPr>
          <a:xfrm>
            <a:off x="8706952" y="455869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D2B111-8893-43A5-BE54-6B8A69B273D5}"/>
              </a:ext>
            </a:extLst>
          </p:cNvPr>
          <p:cNvSpPr txBox="1"/>
          <p:nvPr/>
        </p:nvSpPr>
        <p:spPr>
          <a:xfrm>
            <a:off x="9043218" y="94728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26FBBD-C44E-48CF-9C37-B9CF22C9641C}"/>
              </a:ext>
            </a:extLst>
          </p:cNvPr>
          <p:cNvSpPr txBox="1"/>
          <p:nvPr/>
        </p:nvSpPr>
        <p:spPr>
          <a:xfrm>
            <a:off x="8207734" y="2671563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5BE3D1A-238D-485F-941D-61C7C787BDD4}"/>
              </a:ext>
            </a:extLst>
          </p:cNvPr>
          <p:cNvSpPr txBox="1"/>
          <p:nvPr/>
        </p:nvSpPr>
        <p:spPr>
          <a:xfrm>
            <a:off x="7959249" y="2036051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BF21A4F-F4DC-488E-8901-BE0FFCADB09E}"/>
              </a:ext>
            </a:extLst>
          </p:cNvPr>
          <p:cNvSpPr txBox="1"/>
          <p:nvPr/>
        </p:nvSpPr>
        <p:spPr>
          <a:xfrm>
            <a:off x="9049716" y="2954697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35BC53-21B8-49A7-9D1D-CD6A3D0E31F5}"/>
              </a:ext>
            </a:extLst>
          </p:cNvPr>
          <p:cNvSpPr txBox="1"/>
          <p:nvPr/>
        </p:nvSpPr>
        <p:spPr>
          <a:xfrm>
            <a:off x="9416283" y="3977268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1FE5D2-7E74-49F9-8A12-AF43B27FC360}"/>
              </a:ext>
            </a:extLst>
          </p:cNvPr>
          <p:cNvSpPr txBox="1"/>
          <p:nvPr/>
        </p:nvSpPr>
        <p:spPr>
          <a:xfrm>
            <a:off x="8439050" y="363790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6A5137F-5D4E-489C-956E-B341FA7B4B0F}"/>
              </a:ext>
            </a:extLst>
          </p:cNvPr>
          <p:cNvSpPr txBox="1"/>
          <p:nvPr/>
        </p:nvSpPr>
        <p:spPr>
          <a:xfrm>
            <a:off x="7973381" y="4139459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73F95C-63E3-43C7-A84A-DC1D354A2549}"/>
              </a:ext>
            </a:extLst>
          </p:cNvPr>
          <p:cNvSpPr txBox="1"/>
          <p:nvPr/>
        </p:nvSpPr>
        <p:spPr>
          <a:xfrm>
            <a:off x="8135518" y="6281653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30F302-8ED8-4C0C-ADF3-D3F72BEC52C0}"/>
              </a:ext>
            </a:extLst>
          </p:cNvPr>
          <p:cNvSpPr txBox="1"/>
          <p:nvPr/>
        </p:nvSpPr>
        <p:spPr>
          <a:xfrm>
            <a:off x="8283442" y="5421467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6F457C-2F3A-41FD-A533-F4FA880F9895}"/>
              </a:ext>
            </a:extLst>
          </p:cNvPr>
          <p:cNvSpPr txBox="1"/>
          <p:nvPr/>
        </p:nvSpPr>
        <p:spPr>
          <a:xfrm>
            <a:off x="9047988" y="626568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690124-0CFB-43D7-B89F-91DD3167D8BD}"/>
              </a:ext>
            </a:extLst>
          </p:cNvPr>
          <p:cNvSpPr txBox="1"/>
          <p:nvPr/>
        </p:nvSpPr>
        <p:spPr>
          <a:xfrm>
            <a:off x="10091043" y="1079384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181635-B726-4D6D-B327-57C3C865991D}"/>
              </a:ext>
            </a:extLst>
          </p:cNvPr>
          <p:cNvSpPr txBox="1"/>
          <p:nvPr/>
        </p:nvSpPr>
        <p:spPr>
          <a:xfrm>
            <a:off x="10004522" y="361442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C7F0D4-5DA5-40A5-87B7-76875B1C7CF1}"/>
              </a:ext>
            </a:extLst>
          </p:cNvPr>
          <p:cNvSpPr txBox="1"/>
          <p:nvPr/>
        </p:nvSpPr>
        <p:spPr>
          <a:xfrm>
            <a:off x="10821248" y="722486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8B05F5-6541-4171-89FA-D76AD78E8D70}"/>
              </a:ext>
            </a:extLst>
          </p:cNvPr>
          <p:cNvSpPr txBox="1"/>
          <p:nvPr/>
        </p:nvSpPr>
        <p:spPr>
          <a:xfrm>
            <a:off x="11391853" y="2512850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17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1258326-5A1C-4C7F-81AF-49B459264914}"/>
              </a:ext>
            </a:extLst>
          </p:cNvPr>
          <p:cNvSpPr txBox="1"/>
          <p:nvPr/>
        </p:nvSpPr>
        <p:spPr>
          <a:xfrm>
            <a:off x="9930416" y="259567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65C5173-3F0E-4A16-84DE-A200E49318E8}"/>
              </a:ext>
            </a:extLst>
          </p:cNvPr>
          <p:cNvSpPr txBox="1"/>
          <p:nvPr/>
        </p:nvSpPr>
        <p:spPr>
          <a:xfrm>
            <a:off x="11025957" y="2927348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6D0F3D-B1C3-4936-B305-BF232D2E6A00}"/>
              </a:ext>
            </a:extLst>
          </p:cNvPr>
          <p:cNvSpPr txBox="1"/>
          <p:nvPr/>
        </p:nvSpPr>
        <p:spPr>
          <a:xfrm>
            <a:off x="10057066" y="4130661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21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7ACC7BC-2B55-4BA6-8EA7-17FEA9B46FBA}"/>
              </a:ext>
            </a:extLst>
          </p:cNvPr>
          <p:cNvSpPr txBox="1"/>
          <p:nvPr/>
        </p:nvSpPr>
        <p:spPr>
          <a:xfrm>
            <a:off x="9978219" y="3618461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19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935BDD2-9C56-4832-BEB2-FCFB7A241CBD}"/>
              </a:ext>
            </a:extLst>
          </p:cNvPr>
          <p:cNvSpPr txBox="1"/>
          <p:nvPr/>
        </p:nvSpPr>
        <p:spPr>
          <a:xfrm>
            <a:off x="10996872" y="361648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8A5165-E923-4A36-BF63-6454E25B7E36}"/>
              </a:ext>
            </a:extLst>
          </p:cNvPr>
          <p:cNvSpPr txBox="1"/>
          <p:nvPr/>
        </p:nvSpPr>
        <p:spPr>
          <a:xfrm>
            <a:off x="10133988" y="6058646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23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D119597-4F14-403C-87F9-5F17CB9C45A1}"/>
              </a:ext>
            </a:extLst>
          </p:cNvPr>
          <p:cNvSpPr txBox="1"/>
          <p:nvPr/>
        </p:nvSpPr>
        <p:spPr>
          <a:xfrm>
            <a:off x="11043670" y="5786362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A2B6A75-67A8-4606-AF76-89C71245B3AD}"/>
              </a:ext>
            </a:extLst>
          </p:cNvPr>
          <p:cNvSpPr txBox="1"/>
          <p:nvPr/>
        </p:nvSpPr>
        <p:spPr>
          <a:xfrm>
            <a:off x="10572035" y="616076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2ECB96-79B1-47C4-917A-4591D4DAC5DA}"/>
              </a:ext>
            </a:extLst>
          </p:cNvPr>
          <p:cNvSpPr txBox="1"/>
          <p:nvPr/>
        </p:nvSpPr>
        <p:spPr>
          <a:xfrm>
            <a:off x="9034651" y="3880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EBA6360-9DA7-4E6A-81F5-747B44F44972}"/>
              </a:ext>
            </a:extLst>
          </p:cNvPr>
          <p:cNvSpPr txBox="1"/>
          <p:nvPr/>
        </p:nvSpPr>
        <p:spPr>
          <a:xfrm>
            <a:off x="8306420" y="19744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06E28C6-6CFB-49E6-8596-B831A509B903}"/>
              </a:ext>
            </a:extLst>
          </p:cNvPr>
          <p:cNvSpPr txBox="1"/>
          <p:nvPr/>
        </p:nvSpPr>
        <p:spPr>
          <a:xfrm>
            <a:off x="8338616" y="40732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60CABC1-AE44-4006-A1D6-6E17C2AFEADC}"/>
              </a:ext>
            </a:extLst>
          </p:cNvPr>
          <p:cNvSpPr txBox="1"/>
          <p:nvPr/>
        </p:nvSpPr>
        <p:spPr>
          <a:xfrm>
            <a:off x="8666140" y="533892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50F51C-6A28-4336-A75F-FFDB5F00C808}"/>
              </a:ext>
            </a:extLst>
          </p:cNvPr>
          <p:cNvSpPr txBox="1"/>
          <p:nvPr/>
        </p:nvSpPr>
        <p:spPr>
          <a:xfrm>
            <a:off x="10358162" y="29144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4027BEB-FD14-4CBD-8C28-26E454C30A68}"/>
              </a:ext>
            </a:extLst>
          </p:cNvPr>
          <p:cNvSpPr txBox="1"/>
          <p:nvPr/>
        </p:nvSpPr>
        <p:spPr>
          <a:xfrm>
            <a:off x="11422331" y="284348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E8DFDF0-8D8E-42EF-8D32-469878FDE227}"/>
              </a:ext>
            </a:extLst>
          </p:cNvPr>
          <p:cNvSpPr txBox="1"/>
          <p:nvPr/>
        </p:nvSpPr>
        <p:spPr>
          <a:xfrm>
            <a:off x="11371772" y="358768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90BBE9A-5455-4690-AA0A-A4AC2E751BF8}"/>
              </a:ext>
            </a:extLst>
          </p:cNvPr>
          <p:cNvSpPr txBox="1"/>
          <p:nvPr/>
        </p:nvSpPr>
        <p:spPr>
          <a:xfrm>
            <a:off x="11422331" y="568659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*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AF7A8E-2233-446F-915C-05D060A1A815}"/>
              </a:ext>
            </a:extLst>
          </p:cNvPr>
          <p:cNvCxnSpPr>
            <a:cxnSpLocks/>
          </p:cNvCxnSpPr>
          <p:nvPr/>
        </p:nvCxnSpPr>
        <p:spPr>
          <a:xfrm flipV="1">
            <a:off x="6847709" y="5644683"/>
            <a:ext cx="1458711" cy="1691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ontent Placeholder 3">
            <a:extLst>
              <a:ext uri="{FF2B5EF4-FFF2-40B4-BE49-F238E27FC236}">
                <a16:creationId xmlns:a16="http://schemas.microsoft.com/office/drawing/2014/main" id="{7DAE451C-CF35-4AE0-979E-670B6CBD9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142" y="1488934"/>
            <a:ext cx="6688960" cy="35470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pasture vegetation compositions</a:t>
            </a:r>
          </a:p>
          <a:p>
            <a:pPr lvl="1"/>
            <a:r>
              <a:rPr lang="en-US" dirty="0"/>
              <a:t>4 blocks Bahia </a:t>
            </a:r>
          </a:p>
          <a:p>
            <a:pPr lvl="1"/>
            <a:r>
              <a:rPr lang="en-US" dirty="0"/>
              <a:t>4 blocks Mixed (</a:t>
            </a:r>
            <a:r>
              <a:rPr lang="en-US" dirty="0" err="1"/>
              <a:t>bahia</a:t>
            </a:r>
            <a:r>
              <a:rPr lang="en-US" dirty="0"/>
              <a:t> + </a:t>
            </a:r>
            <a:r>
              <a:rPr lang="en-US" dirty="0" err="1"/>
              <a:t>Rhizoma</a:t>
            </a:r>
            <a:r>
              <a:rPr lang="en-US" dirty="0"/>
              <a:t> peanut)</a:t>
            </a:r>
          </a:p>
          <a:p>
            <a:r>
              <a:rPr lang="en-US" dirty="0"/>
              <a:t>24 plots</a:t>
            </a:r>
          </a:p>
          <a:p>
            <a:pPr lvl="1"/>
            <a:r>
              <a:rPr lang="en-US" dirty="0"/>
              <a:t>16 3-m x1-m</a:t>
            </a:r>
          </a:p>
          <a:p>
            <a:pPr lvl="1"/>
            <a:r>
              <a:rPr lang="en-US" dirty="0"/>
              <a:t>8 1-m2</a:t>
            </a:r>
          </a:p>
          <a:p>
            <a:r>
              <a:rPr lang="en-US" dirty="0"/>
              <a:t>Each plot: 2 treatments + control (UC) randomly assigned</a:t>
            </a:r>
          </a:p>
          <a:p>
            <a:pPr lvl="1"/>
            <a:r>
              <a:rPr lang="en-US" dirty="0"/>
              <a:t>Clipping (~1.5”) monthly (C)</a:t>
            </a:r>
          </a:p>
          <a:p>
            <a:pPr lvl="1"/>
            <a:r>
              <a:rPr lang="en-US" dirty="0"/>
              <a:t>Clipping + manure application (CM)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D66EBD3-5DF8-4757-97E2-210CFCD8C7D4}"/>
              </a:ext>
            </a:extLst>
          </p:cNvPr>
          <p:cNvSpPr txBox="1"/>
          <p:nvPr/>
        </p:nvSpPr>
        <p:spPr>
          <a:xfrm>
            <a:off x="2247736" y="5361165"/>
            <a:ext cx="4399888" cy="86177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6AA668-3CF8-4388-88E3-38A12D59252F}"/>
              </a:ext>
            </a:extLst>
          </p:cNvPr>
          <p:cNvCxnSpPr/>
          <p:nvPr/>
        </p:nvCxnSpPr>
        <p:spPr>
          <a:xfrm>
            <a:off x="3667433" y="5338921"/>
            <a:ext cx="0" cy="84346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7F8CBA0-FF35-4E3E-BCEF-A135CE80FC09}"/>
              </a:ext>
            </a:extLst>
          </p:cNvPr>
          <p:cNvCxnSpPr/>
          <p:nvPr/>
        </p:nvCxnSpPr>
        <p:spPr>
          <a:xfrm>
            <a:off x="5275007" y="5338921"/>
            <a:ext cx="0" cy="84346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A67F9A-8BA0-43CA-98C7-E7115F9C3204}"/>
              </a:ext>
            </a:extLst>
          </p:cNvPr>
          <p:cNvSpPr txBox="1"/>
          <p:nvPr/>
        </p:nvSpPr>
        <p:spPr>
          <a:xfrm>
            <a:off x="2736357" y="5522128"/>
            <a:ext cx="3130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89F355-B6A4-4109-A3B9-32115109D612}"/>
              </a:ext>
            </a:extLst>
          </p:cNvPr>
          <p:cNvSpPr/>
          <p:nvPr/>
        </p:nvSpPr>
        <p:spPr>
          <a:xfrm>
            <a:off x="4200495" y="5563872"/>
            <a:ext cx="635110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b="1" dirty="0"/>
              <a:t>CM</a:t>
            </a:r>
          </a:p>
          <a:p>
            <a:endParaRPr lang="en-US" b="1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1BC16C8-5484-41DA-B95E-D9ADA33FC1E0}"/>
              </a:ext>
            </a:extLst>
          </p:cNvPr>
          <p:cNvSpPr/>
          <p:nvPr/>
        </p:nvSpPr>
        <p:spPr>
          <a:xfrm>
            <a:off x="5641317" y="5560599"/>
            <a:ext cx="564578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b="1" dirty="0"/>
              <a:t>UC</a:t>
            </a:r>
          </a:p>
          <a:p>
            <a:endParaRPr lang="en-US" b="1" dirty="0"/>
          </a:p>
        </p:txBody>
      </p:sp>
      <p:pic>
        <p:nvPicPr>
          <p:cNvPr id="66" name="Content Placeholder 4" descr="A picture containing tree, outdoor, grass, skating&#10;&#10;Description automatically generated">
            <a:extLst>
              <a:ext uri="{FF2B5EF4-FFF2-40B4-BE49-F238E27FC236}">
                <a16:creationId xmlns:a16="http://schemas.microsoft.com/office/drawing/2014/main" id="{C402BDCC-06DE-41A2-A545-B301D4B16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2459" y="5036340"/>
            <a:ext cx="1931507" cy="14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57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57">
            <a:extLst>
              <a:ext uri="{FF2B5EF4-FFF2-40B4-BE49-F238E27FC236}">
                <a16:creationId xmlns:a16="http://schemas.microsoft.com/office/drawing/2014/main" id="{CBE68642-F81E-49C6-A1CF-0A40CC70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MiniRhizo</a:t>
            </a:r>
            <a:r>
              <a:rPr lang="en-US" dirty="0"/>
              <a:t> Tron </a:t>
            </a:r>
          </a:p>
        </p:txBody>
      </p:sp>
      <p:pic>
        <p:nvPicPr>
          <p:cNvPr id="4" name="Content Placeholder 3" descr="A close up of a cage&#10;&#10;Description automatically generated">
            <a:extLst>
              <a:ext uri="{FF2B5EF4-FFF2-40B4-BE49-F238E27FC236}">
                <a16:creationId xmlns:a16="http://schemas.microsoft.com/office/drawing/2014/main" id="{CDDA7848-4D36-4834-9E8F-49354000A2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971172" y="3354731"/>
            <a:ext cx="7099689" cy="3993575"/>
          </a:xfrm>
          <a:prstGeom prst="rect">
            <a:avLst/>
          </a:prstGeom>
        </p:spPr>
      </p:pic>
      <p:sp>
        <p:nvSpPr>
          <p:cNvPr id="59" name="Content Placeholder 58">
            <a:extLst>
              <a:ext uri="{FF2B5EF4-FFF2-40B4-BE49-F238E27FC236}">
                <a16:creationId xmlns:a16="http://schemas.microsoft.com/office/drawing/2014/main" id="{47970B2F-4439-4EB3-9BEF-EFF5E90CF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1955" y="1901002"/>
            <a:ext cx="6670512" cy="4351338"/>
          </a:xfrm>
        </p:spPr>
        <p:txBody>
          <a:bodyPr/>
          <a:lstStyle/>
          <a:p>
            <a:r>
              <a:rPr lang="en-US" dirty="0"/>
              <a:t>24 minirhizotron tubes installed in 8 plots (May 2019)</a:t>
            </a:r>
          </a:p>
          <a:p>
            <a:r>
              <a:rPr lang="en-US" dirty="0"/>
              <a:t>Tubes are 2” diameter, 0.9-m length</a:t>
            </a:r>
          </a:p>
          <a:p>
            <a:r>
              <a:rPr lang="en-US" dirty="0"/>
              <a:t>Installed at a 45</a:t>
            </a:r>
            <a:r>
              <a:rPr lang="en-US" baseline="30000" dirty="0"/>
              <a:t>o</a:t>
            </a:r>
            <a:r>
              <a:rPr lang="en-US" dirty="0"/>
              <a:t> to a depth of ~50-cm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4DCBFF-8726-4DAA-8051-DBE1F15EFA34}"/>
              </a:ext>
            </a:extLst>
          </p:cNvPr>
          <p:cNvSpPr/>
          <p:nvPr/>
        </p:nvSpPr>
        <p:spPr>
          <a:xfrm>
            <a:off x="7936057" y="221332"/>
            <a:ext cx="4010298" cy="633548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ABAAE6-B953-4725-9DAC-51989515F228}"/>
              </a:ext>
            </a:extLst>
          </p:cNvPr>
          <p:cNvSpPr/>
          <p:nvPr/>
        </p:nvSpPr>
        <p:spPr>
          <a:xfrm>
            <a:off x="7936057" y="5136074"/>
            <a:ext cx="1988660" cy="14606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26FAB0-2455-46C3-A70D-207715C5BA2D}"/>
              </a:ext>
            </a:extLst>
          </p:cNvPr>
          <p:cNvSpPr/>
          <p:nvPr/>
        </p:nvSpPr>
        <p:spPr>
          <a:xfrm>
            <a:off x="9906284" y="3492252"/>
            <a:ext cx="2011855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3B911D-CB61-40F2-9A8B-AC234FC8A5EF}"/>
              </a:ext>
            </a:extLst>
          </p:cNvPr>
          <p:cNvSpPr/>
          <p:nvPr/>
        </p:nvSpPr>
        <p:spPr>
          <a:xfrm>
            <a:off x="9911653" y="1894219"/>
            <a:ext cx="2011855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502874-D8E2-4272-9C8B-96CCD018B838}"/>
              </a:ext>
            </a:extLst>
          </p:cNvPr>
          <p:cNvSpPr/>
          <p:nvPr/>
        </p:nvSpPr>
        <p:spPr>
          <a:xfrm>
            <a:off x="7938772" y="261257"/>
            <a:ext cx="1947319" cy="16340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71F1A4E-9852-4AB0-91E4-05DEDA26469B}"/>
              </a:ext>
            </a:extLst>
          </p:cNvPr>
          <p:cNvCxnSpPr/>
          <p:nvPr/>
        </p:nvCxnSpPr>
        <p:spPr>
          <a:xfrm>
            <a:off x="7894006" y="1877728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7DCB06-5133-4644-A1B9-8E79452E482B}"/>
              </a:ext>
            </a:extLst>
          </p:cNvPr>
          <p:cNvCxnSpPr/>
          <p:nvPr/>
        </p:nvCxnSpPr>
        <p:spPr>
          <a:xfrm>
            <a:off x="7894006" y="3460511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1E5867F-0FE6-4560-A600-FAEE2C005C24}"/>
              </a:ext>
            </a:extLst>
          </p:cNvPr>
          <p:cNvCxnSpPr/>
          <p:nvPr/>
        </p:nvCxnSpPr>
        <p:spPr>
          <a:xfrm>
            <a:off x="7894006" y="5121670"/>
            <a:ext cx="4010298" cy="3918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BACDDB7-FDDE-4059-815C-F19B3AAE66D8}"/>
              </a:ext>
            </a:extLst>
          </p:cNvPr>
          <p:cNvCxnSpPr/>
          <p:nvPr/>
        </p:nvCxnSpPr>
        <p:spPr>
          <a:xfrm>
            <a:off x="9886092" y="270996"/>
            <a:ext cx="13063" cy="63354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B480A0-5E6F-4889-984F-6DCA65ED51E0}"/>
              </a:ext>
            </a:extLst>
          </p:cNvPr>
          <p:cNvSpPr txBox="1"/>
          <p:nvPr/>
        </p:nvSpPr>
        <p:spPr>
          <a:xfrm>
            <a:off x="8092931" y="441703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1BD265-6BF8-491C-915B-952B5AAEA890}"/>
              </a:ext>
            </a:extLst>
          </p:cNvPr>
          <p:cNvSpPr txBox="1"/>
          <p:nvPr/>
        </p:nvSpPr>
        <p:spPr>
          <a:xfrm>
            <a:off x="8706952" y="455869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E01B0B-9378-44C4-906D-A40A2BD42C9C}"/>
              </a:ext>
            </a:extLst>
          </p:cNvPr>
          <p:cNvSpPr txBox="1"/>
          <p:nvPr/>
        </p:nvSpPr>
        <p:spPr>
          <a:xfrm>
            <a:off x="9043218" y="94728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E5419E-510F-4AE8-A9F5-2866102B48A3}"/>
              </a:ext>
            </a:extLst>
          </p:cNvPr>
          <p:cNvSpPr txBox="1"/>
          <p:nvPr/>
        </p:nvSpPr>
        <p:spPr>
          <a:xfrm>
            <a:off x="8207734" y="2671563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C908F8-A1A4-4682-A999-0555EBC1651B}"/>
              </a:ext>
            </a:extLst>
          </p:cNvPr>
          <p:cNvSpPr txBox="1"/>
          <p:nvPr/>
        </p:nvSpPr>
        <p:spPr>
          <a:xfrm>
            <a:off x="7959249" y="2036051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06ABAC-E624-42F3-9A51-14979C70B0DD}"/>
              </a:ext>
            </a:extLst>
          </p:cNvPr>
          <p:cNvSpPr txBox="1"/>
          <p:nvPr/>
        </p:nvSpPr>
        <p:spPr>
          <a:xfrm>
            <a:off x="9049716" y="2954697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A55A15-465E-4D84-B478-230C1567E047}"/>
              </a:ext>
            </a:extLst>
          </p:cNvPr>
          <p:cNvSpPr txBox="1"/>
          <p:nvPr/>
        </p:nvSpPr>
        <p:spPr>
          <a:xfrm>
            <a:off x="9416283" y="3977268"/>
            <a:ext cx="311155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A5EDE1-54F8-4904-B913-1E63870F6639}"/>
              </a:ext>
            </a:extLst>
          </p:cNvPr>
          <p:cNvSpPr txBox="1"/>
          <p:nvPr/>
        </p:nvSpPr>
        <p:spPr>
          <a:xfrm>
            <a:off x="8439050" y="363790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227946-E959-46CC-879B-2EA4E5A80758}"/>
              </a:ext>
            </a:extLst>
          </p:cNvPr>
          <p:cNvSpPr txBox="1"/>
          <p:nvPr/>
        </p:nvSpPr>
        <p:spPr>
          <a:xfrm>
            <a:off x="7973381" y="4139459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BF1E75-EFA5-41A9-8B50-4A1FA85DDD63}"/>
              </a:ext>
            </a:extLst>
          </p:cNvPr>
          <p:cNvSpPr txBox="1"/>
          <p:nvPr/>
        </p:nvSpPr>
        <p:spPr>
          <a:xfrm>
            <a:off x="8135518" y="6281653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AC069B-1C92-4C07-A2B6-E515826F7738}"/>
              </a:ext>
            </a:extLst>
          </p:cNvPr>
          <p:cNvSpPr txBox="1"/>
          <p:nvPr/>
        </p:nvSpPr>
        <p:spPr>
          <a:xfrm>
            <a:off x="8283442" y="5421467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EF7790-9CC6-4199-B792-18A55272F735}"/>
              </a:ext>
            </a:extLst>
          </p:cNvPr>
          <p:cNvSpPr txBox="1"/>
          <p:nvPr/>
        </p:nvSpPr>
        <p:spPr>
          <a:xfrm>
            <a:off x="9047988" y="626568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85AB15-04E7-4DF6-9551-D521AC5003BF}"/>
              </a:ext>
            </a:extLst>
          </p:cNvPr>
          <p:cNvSpPr txBox="1"/>
          <p:nvPr/>
        </p:nvSpPr>
        <p:spPr>
          <a:xfrm>
            <a:off x="10091043" y="1079384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EC3D26-4B4B-4DCC-83BB-7422D88427BB}"/>
              </a:ext>
            </a:extLst>
          </p:cNvPr>
          <p:cNvSpPr txBox="1"/>
          <p:nvPr/>
        </p:nvSpPr>
        <p:spPr>
          <a:xfrm>
            <a:off x="10004522" y="361442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88E064-97AD-4FD9-B0F4-2BAA8107655E}"/>
              </a:ext>
            </a:extLst>
          </p:cNvPr>
          <p:cNvSpPr txBox="1"/>
          <p:nvPr/>
        </p:nvSpPr>
        <p:spPr>
          <a:xfrm>
            <a:off x="10821248" y="722486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ED985D-9999-48EE-8A2F-BA40BB175A37}"/>
              </a:ext>
            </a:extLst>
          </p:cNvPr>
          <p:cNvSpPr txBox="1"/>
          <p:nvPr/>
        </p:nvSpPr>
        <p:spPr>
          <a:xfrm>
            <a:off x="11391853" y="2512850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17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9CD6B4-B6E0-40F4-AD1C-14BC948C1CAB}"/>
              </a:ext>
            </a:extLst>
          </p:cNvPr>
          <p:cNvSpPr txBox="1"/>
          <p:nvPr/>
        </p:nvSpPr>
        <p:spPr>
          <a:xfrm>
            <a:off x="9930416" y="259567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690062-AB0B-45B0-BAF8-3C12B63D39D6}"/>
              </a:ext>
            </a:extLst>
          </p:cNvPr>
          <p:cNvSpPr txBox="1"/>
          <p:nvPr/>
        </p:nvSpPr>
        <p:spPr>
          <a:xfrm>
            <a:off x="11025957" y="2927348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E3E802-2443-4603-98F8-52B6468A8971}"/>
              </a:ext>
            </a:extLst>
          </p:cNvPr>
          <p:cNvSpPr txBox="1"/>
          <p:nvPr/>
        </p:nvSpPr>
        <p:spPr>
          <a:xfrm>
            <a:off x="10057066" y="4130661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21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A23CBF-162A-4813-A394-AC85F50F9263}"/>
              </a:ext>
            </a:extLst>
          </p:cNvPr>
          <p:cNvSpPr txBox="1"/>
          <p:nvPr/>
        </p:nvSpPr>
        <p:spPr>
          <a:xfrm>
            <a:off x="9978219" y="3618461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19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5CD132-4965-43B3-9AB9-B3D2A8E8A266}"/>
              </a:ext>
            </a:extLst>
          </p:cNvPr>
          <p:cNvSpPr txBox="1"/>
          <p:nvPr/>
        </p:nvSpPr>
        <p:spPr>
          <a:xfrm>
            <a:off x="10996872" y="3616480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6A5E76-3E68-48A0-8099-C7A8DE830EE0}"/>
              </a:ext>
            </a:extLst>
          </p:cNvPr>
          <p:cNvSpPr txBox="1"/>
          <p:nvPr/>
        </p:nvSpPr>
        <p:spPr>
          <a:xfrm>
            <a:off x="10133988" y="6058646"/>
            <a:ext cx="402054" cy="30777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23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7D60B5-24F0-47FC-88FA-4BC9DCE4D708}"/>
              </a:ext>
            </a:extLst>
          </p:cNvPr>
          <p:cNvSpPr txBox="1"/>
          <p:nvPr/>
        </p:nvSpPr>
        <p:spPr>
          <a:xfrm>
            <a:off x="11043670" y="5786362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B354032-4591-49FD-98CA-4849A6B9F124}"/>
              </a:ext>
            </a:extLst>
          </p:cNvPr>
          <p:cNvSpPr txBox="1"/>
          <p:nvPr/>
        </p:nvSpPr>
        <p:spPr>
          <a:xfrm>
            <a:off x="10572035" y="6160764"/>
            <a:ext cx="783406" cy="3077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24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E37D688-CA5A-4349-8B01-34D5DFAB06A6}"/>
              </a:ext>
            </a:extLst>
          </p:cNvPr>
          <p:cNvSpPr/>
          <p:nvPr/>
        </p:nvSpPr>
        <p:spPr>
          <a:xfrm>
            <a:off x="8537572" y="361442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27E1168-C64F-4FAB-9558-EAB13ECCEB11}"/>
              </a:ext>
            </a:extLst>
          </p:cNvPr>
          <p:cNvSpPr/>
          <p:nvPr/>
        </p:nvSpPr>
        <p:spPr>
          <a:xfrm>
            <a:off x="7865431" y="1931555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C5DE8FF-17F9-4F12-9667-0F81434FC31F}"/>
              </a:ext>
            </a:extLst>
          </p:cNvPr>
          <p:cNvSpPr/>
          <p:nvPr/>
        </p:nvSpPr>
        <p:spPr>
          <a:xfrm>
            <a:off x="7842440" y="4013598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FDD7229-631F-4C40-A605-8B67906D7A58}"/>
              </a:ext>
            </a:extLst>
          </p:cNvPr>
          <p:cNvSpPr/>
          <p:nvPr/>
        </p:nvSpPr>
        <p:spPr>
          <a:xfrm>
            <a:off x="8135903" y="5287123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5B215AF-0B21-4B2C-BF1E-033464EE5558}"/>
              </a:ext>
            </a:extLst>
          </p:cNvPr>
          <p:cNvSpPr/>
          <p:nvPr/>
        </p:nvSpPr>
        <p:spPr>
          <a:xfrm>
            <a:off x="9855497" y="251769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290B56B-D279-4FB5-A92E-A75D16262919}"/>
              </a:ext>
            </a:extLst>
          </p:cNvPr>
          <p:cNvSpPr/>
          <p:nvPr/>
        </p:nvSpPr>
        <p:spPr>
          <a:xfrm>
            <a:off x="10857489" y="2809761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6B7D5A0-CECC-4D91-9013-FF924268C537}"/>
              </a:ext>
            </a:extLst>
          </p:cNvPr>
          <p:cNvSpPr/>
          <p:nvPr/>
        </p:nvSpPr>
        <p:spPr>
          <a:xfrm>
            <a:off x="10874498" y="3479742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F7B9956-4F4B-461D-80CB-EC5D3E8494FD}"/>
              </a:ext>
            </a:extLst>
          </p:cNvPr>
          <p:cNvSpPr/>
          <p:nvPr/>
        </p:nvSpPr>
        <p:spPr>
          <a:xfrm>
            <a:off x="10912211" y="5628334"/>
            <a:ext cx="1113908" cy="553814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85F320A-00FD-451D-91D5-7EF15C2EBE81}"/>
              </a:ext>
            </a:extLst>
          </p:cNvPr>
          <p:cNvCxnSpPr>
            <a:cxnSpLocks/>
          </p:cNvCxnSpPr>
          <p:nvPr/>
        </p:nvCxnSpPr>
        <p:spPr>
          <a:xfrm flipV="1">
            <a:off x="6882581" y="2343828"/>
            <a:ext cx="1325153" cy="22235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AE379582-6ABD-4C71-93F0-241238F51E75}"/>
              </a:ext>
            </a:extLst>
          </p:cNvPr>
          <p:cNvGrpSpPr/>
          <p:nvPr/>
        </p:nvGrpSpPr>
        <p:grpSpPr>
          <a:xfrm>
            <a:off x="3433020" y="6252339"/>
            <a:ext cx="3819436" cy="681202"/>
            <a:chOff x="3468111" y="3619933"/>
            <a:chExt cx="3733665" cy="930111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1FEB080-C767-4D5E-9750-A75DDEFA2033}"/>
                </a:ext>
              </a:extLst>
            </p:cNvPr>
            <p:cNvSpPr txBox="1"/>
            <p:nvPr/>
          </p:nvSpPr>
          <p:spPr>
            <a:xfrm>
              <a:off x="3468111" y="3642177"/>
              <a:ext cx="3733665" cy="861774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5000" dirty="0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7B7B972-45F4-42ED-8F66-0E6754252434}"/>
                </a:ext>
              </a:extLst>
            </p:cNvPr>
            <p:cNvCxnSpPr/>
            <p:nvPr/>
          </p:nvCxnSpPr>
          <p:spPr>
            <a:xfrm>
              <a:off x="4696857" y="3681743"/>
              <a:ext cx="0" cy="84346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0018E6D-0BED-449A-AA38-23BCC3F3392F}"/>
                </a:ext>
              </a:extLst>
            </p:cNvPr>
            <p:cNvCxnSpPr/>
            <p:nvPr/>
          </p:nvCxnSpPr>
          <p:spPr>
            <a:xfrm>
              <a:off x="5979389" y="3619933"/>
              <a:ext cx="0" cy="84346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85536C2-CDF0-4116-A720-0AFDAC7393E7}"/>
                </a:ext>
              </a:extLst>
            </p:cNvPr>
            <p:cNvSpPr txBox="1"/>
            <p:nvPr/>
          </p:nvSpPr>
          <p:spPr>
            <a:xfrm>
              <a:off x="3921611" y="3798999"/>
              <a:ext cx="31309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dirty="0"/>
                <a:t>C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DA9579B-0DCB-4EAB-8781-C2A5CD0895A4}"/>
                </a:ext>
              </a:extLst>
            </p:cNvPr>
            <p:cNvSpPr/>
            <p:nvPr/>
          </p:nvSpPr>
          <p:spPr>
            <a:xfrm>
              <a:off x="5070586" y="3795990"/>
              <a:ext cx="635110" cy="754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b="1" dirty="0"/>
                <a:t>CM</a:t>
              </a:r>
            </a:p>
            <a:p>
              <a:endParaRPr lang="en-US" b="1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B3330B6-9601-4758-A5C4-910AFD2D052F}"/>
                </a:ext>
              </a:extLst>
            </p:cNvPr>
            <p:cNvSpPr/>
            <p:nvPr/>
          </p:nvSpPr>
          <p:spPr>
            <a:xfrm>
              <a:off x="6364163" y="3785303"/>
              <a:ext cx="564578" cy="7540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500" b="1" dirty="0"/>
                <a:t>UC</a:t>
              </a:r>
            </a:p>
            <a:p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90673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rass, outdoor, field, plant&#10;&#10;Description automatically generated">
            <a:extLst>
              <a:ext uri="{FF2B5EF4-FFF2-40B4-BE49-F238E27FC236}">
                <a16:creationId xmlns:a16="http://schemas.microsoft.com/office/drawing/2014/main" id="{0CAC2C8F-6D4E-40A5-829D-04F3955D6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96" y="0"/>
            <a:ext cx="3857625" cy="6858000"/>
          </a:xfrm>
          <a:prstGeom prst="rect">
            <a:avLst/>
          </a:prstGeom>
        </p:spPr>
      </p:pic>
      <p:pic>
        <p:nvPicPr>
          <p:cNvPr id="9" name="Picture 8" descr="A picture containing grass, outdoor, field&#10;&#10;Description automatically generated">
            <a:extLst>
              <a:ext uri="{FF2B5EF4-FFF2-40B4-BE49-F238E27FC236}">
                <a16:creationId xmlns:a16="http://schemas.microsoft.com/office/drawing/2014/main" id="{08A14723-D84C-4ECD-B7E2-AA72FED7C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189" y="74645"/>
            <a:ext cx="3857625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DD98616-4251-4ABC-9565-5BE42365D1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2" t="10687" r="24093"/>
          <a:stretch/>
        </p:blipFill>
        <p:spPr>
          <a:xfrm>
            <a:off x="8663709" y="314319"/>
            <a:ext cx="3528291" cy="260003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9D57A4E-586E-4B39-B15E-377AB9CAA3FB}"/>
              </a:ext>
            </a:extLst>
          </p:cNvPr>
          <p:cNvSpPr/>
          <p:nvPr/>
        </p:nvSpPr>
        <p:spPr>
          <a:xfrm>
            <a:off x="1967346" y="4248726"/>
            <a:ext cx="2336800" cy="2073471"/>
          </a:xfrm>
          <a:prstGeom prst="rect">
            <a:avLst/>
          </a:prstGeom>
          <a:noFill/>
          <a:ln w="19050"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1EB0D06-06E5-4E12-BDD8-888B2C85AE07}"/>
              </a:ext>
            </a:extLst>
          </p:cNvPr>
          <p:cNvSpPr/>
          <p:nvPr/>
        </p:nvSpPr>
        <p:spPr>
          <a:xfrm>
            <a:off x="1967346" y="2198255"/>
            <a:ext cx="2105890" cy="554181"/>
          </a:xfrm>
          <a:prstGeom prst="rect">
            <a:avLst/>
          </a:prstGeom>
          <a:noFill/>
          <a:ln w="19050"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3207104-B12E-4EB2-BA62-3C1ED0645669}"/>
              </a:ext>
            </a:extLst>
          </p:cNvPr>
          <p:cNvSpPr/>
          <p:nvPr/>
        </p:nvSpPr>
        <p:spPr>
          <a:xfrm>
            <a:off x="1967346" y="2997199"/>
            <a:ext cx="2225963" cy="1006764"/>
          </a:xfrm>
          <a:prstGeom prst="rect">
            <a:avLst/>
          </a:prstGeom>
          <a:noFill/>
          <a:ln w="19050">
            <a:solidFill>
              <a:srgbClr val="FF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4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9F49F91-5A87-4BC7-B789-7659970E4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72" y="648370"/>
            <a:ext cx="4970311" cy="308227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853D30-8364-48DD-A7FC-172C362574C5}"/>
              </a:ext>
            </a:extLst>
          </p:cNvPr>
          <p:cNvSpPr txBox="1"/>
          <p:nvPr/>
        </p:nvSpPr>
        <p:spPr>
          <a:xfrm>
            <a:off x="357201" y="4193694"/>
            <a:ext cx="5738799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24 tubes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44 “locations” for each tube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Recorded each month April-November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~1056 photos/month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~8448 photos for 2020</a:t>
            </a:r>
          </a:p>
        </p:txBody>
      </p:sp>
      <p:pic>
        <p:nvPicPr>
          <p:cNvPr id="21" name="Picture 2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B2EA3C-8DF4-4DA5-A5A9-7B20684B5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875" y="180352"/>
            <a:ext cx="5356481" cy="649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135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09E4-BC5E-4286-A73C-34FD4D417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WinRhizoTron</a:t>
            </a:r>
            <a:r>
              <a:rPr lang="en-US" dirty="0"/>
              <a:t>-Root Template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939137-15EF-4376-B1E8-39F76C6CE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570" y="2048304"/>
            <a:ext cx="8558002" cy="3924640"/>
          </a:xfrm>
        </p:spPr>
      </p:pic>
    </p:spTree>
    <p:extLst>
      <p:ext uri="{BB962C8B-B14F-4D97-AF65-F5344CB8AC3E}">
        <p14:creationId xmlns:p14="http://schemas.microsoft.com/office/powerpoint/2010/main" val="2692567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244C-3F65-4AD7-898C-18D81DDCA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2E2B1037-2D60-49BF-A5D8-7A5A31A2E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01" y="3508310"/>
            <a:ext cx="11996062" cy="321796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7FCD98-594A-409A-B597-19260EF17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2" y="211031"/>
            <a:ext cx="11996057" cy="32179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F7E8DF-B918-4282-A8A5-F9DBE53D9DEE}"/>
              </a:ext>
            </a:extLst>
          </p:cNvPr>
          <p:cNvSpPr txBox="1"/>
          <p:nvPr/>
        </p:nvSpPr>
        <p:spPr>
          <a:xfrm>
            <a:off x="1688346" y="26365"/>
            <a:ext cx="812541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APRIL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654BF1-CB76-4766-88A6-BC37BFC10E21}"/>
              </a:ext>
            </a:extLst>
          </p:cNvPr>
          <p:cNvSpPr txBox="1"/>
          <p:nvPr/>
        </p:nvSpPr>
        <p:spPr>
          <a:xfrm>
            <a:off x="9904092" y="28624"/>
            <a:ext cx="812541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JUNE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7BDD0B-FDFC-4122-A6C8-C91210F0E325}"/>
              </a:ext>
            </a:extLst>
          </p:cNvPr>
          <p:cNvSpPr txBox="1"/>
          <p:nvPr/>
        </p:nvSpPr>
        <p:spPr>
          <a:xfrm>
            <a:off x="5615285" y="38013"/>
            <a:ext cx="812541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</a:t>
            </a:r>
          </a:p>
        </p:txBody>
      </p:sp>
    </p:spTree>
    <p:extLst>
      <p:ext uri="{BB962C8B-B14F-4D97-AF65-F5344CB8AC3E}">
        <p14:creationId xmlns:p14="http://schemas.microsoft.com/office/powerpoint/2010/main" val="526870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64CBF8-9143-4AD5-9004-746507FE9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27" y="724396"/>
            <a:ext cx="11020918" cy="9935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err="1"/>
              <a:t>WinRhizo</a:t>
            </a:r>
            <a:r>
              <a:rPr lang="en-US" sz="4400" dirty="0"/>
              <a:t> Tron Data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12E6175-0EBC-4AF1-8125-9EA49A66D5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34" y="1717964"/>
            <a:ext cx="11280711" cy="2097317"/>
          </a:xfrm>
          <a:prstGeom prst="rect">
            <a:avLst/>
          </a:prstGeom>
        </p:spPr>
      </p:pic>
      <p:pic>
        <p:nvPicPr>
          <p:cNvPr id="12" name="Picture 11" descr="A picture containing calendar&#10;&#10;Description automatically generated">
            <a:extLst>
              <a:ext uri="{FF2B5EF4-FFF2-40B4-BE49-F238E27FC236}">
                <a16:creationId xmlns:a16="http://schemas.microsoft.com/office/drawing/2014/main" id="{97E0C2E1-FE39-4E13-A04C-17DFD408EA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70" y="4808849"/>
            <a:ext cx="11606459" cy="1514426"/>
          </a:xfrm>
          <a:prstGeom prst="rect">
            <a:avLst/>
          </a:prstGeom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E9EAB2C7-253C-4EF5-B0B2-CF3A9B0A6C12}"/>
              </a:ext>
            </a:extLst>
          </p:cNvPr>
          <p:cNvSpPr/>
          <p:nvPr/>
        </p:nvSpPr>
        <p:spPr>
          <a:xfrm>
            <a:off x="5421086" y="4012163"/>
            <a:ext cx="382555" cy="6997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8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E75A0-BB38-49B2-97EC-B8379AF6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WinRhizo</a:t>
            </a:r>
            <a:r>
              <a:rPr lang="en-US" dirty="0"/>
              <a:t> Tron Data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B6E0C2-E389-4B56-B7DA-993311CCC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2887" y="1531306"/>
            <a:ext cx="10808855" cy="2814927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For each location within a tube records for “total”, “alive”, “dead”, and “gone”:</a:t>
            </a:r>
          </a:p>
          <a:p>
            <a:pPr lvl="2"/>
            <a:r>
              <a:rPr lang="en-US" dirty="0"/>
              <a:t>length (mm)</a:t>
            </a:r>
          </a:p>
          <a:p>
            <a:pPr lvl="2"/>
            <a:r>
              <a:rPr lang="en-US" dirty="0"/>
              <a:t>Average diameter (mm/10)</a:t>
            </a:r>
          </a:p>
          <a:p>
            <a:pPr lvl="2"/>
            <a:r>
              <a:rPr lang="en-US" dirty="0"/>
              <a:t># tips</a:t>
            </a:r>
          </a:p>
          <a:p>
            <a:pPr lvl="2"/>
            <a:r>
              <a:rPr lang="en-US" dirty="0"/>
              <a:t>Classes for length (ex: 0-&lt;0.5, 0.5-&lt;1.0, 1.0-&lt;1.5…) and tips</a:t>
            </a:r>
          </a:p>
          <a:p>
            <a:endParaRPr lang="en-US" dirty="0"/>
          </a:p>
        </p:txBody>
      </p:sp>
      <p:pic>
        <p:nvPicPr>
          <p:cNvPr id="9" name="Content Placeholder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491FB966-447C-4ACA-ACBD-F99A2CF1B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31" y="4186851"/>
            <a:ext cx="10192969" cy="209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2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428</Words>
  <Application>Microsoft Office PowerPoint</Application>
  <PresentationFormat>Widescreen</PresentationFormat>
  <Paragraphs>142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Experimental Design</vt:lpstr>
      <vt:lpstr>MiniRhizo Tron </vt:lpstr>
      <vt:lpstr>PowerPoint Presentation</vt:lpstr>
      <vt:lpstr>PowerPoint Presentation</vt:lpstr>
      <vt:lpstr>WinRhizoTron-Root Template</vt:lpstr>
      <vt:lpstr>PowerPoint Presentation</vt:lpstr>
      <vt:lpstr>PowerPoint Presentation</vt:lpstr>
      <vt:lpstr>WinRhizo Tron Data </vt:lpstr>
      <vt:lpstr>PowerPoint Presentation</vt:lpstr>
      <vt:lpstr>WinRhizo Tron Data (Roots)</vt:lpstr>
      <vt:lpstr>Decisions </vt:lpstr>
      <vt:lpstr>2020 Data collection (March– November)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Beef Research Unit</dc:title>
  <dc:creator>Smith,Stacy A</dc:creator>
  <cp:lastModifiedBy>Smith,Stacy A</cp:lastModifiedBy>
  <cp:revision>27</cp:revision>
  <dcterms:created xsi:type="dcterms:W3CDTF">2020-03-04T18:46:28Z</dcterms:created>
  <dcterms:modified xsi:type="dcterms:W3CDTF">2021-01-11T14:03:39Z</dcterms:modified>
</cp:coreProperties>
</file>